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28" r:id="rId3"/>
    <p:sldId id="329" r:id="rId4"/>
    <p:sldId id="341" r:id="rId5"/>
    <p:sldId id="330" r:id="rId6"/>
    <p:sldId id="257" r:id="rId7"/>
    <p:sldId id="342" r:id="rId8"/>
    <p:sldId id="343" r:id="rId9"/>
    <p:sldId id="344" r:id="rId10"/>
    <p:sldId id="331" r:id="rId11"/>
    <p:sldId id="345" r:id="rId12"/>
    <p:sldId id="310" r:id="rId13"/>
    <p:sldId id="319" r:id="rId14"/>
    <p:sldId id="346" r:id="rId15"/>
    <p:sldId id="34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7/28/19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KUaQgRiJuk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Warm Up: Decision Making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Use complete sentences.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1.) What has been your toughest decision you’ve ever had to make?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2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Jessica &amp; John’s Story (Optional)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Read Jessica’s story on Textbook page 173.</a:t>
            </a:r>
          </a:p>
          <a:p>
            <a:r>
              <a:rPr lang="en-US" sz="2000" dirty="0">
                <a:solidFill>
                  <a:schemeClr val="tx2"/>
                </a:solidFill>
              </a:rPr>
              <a:t>Activity 173: answer the questions using the chart to identify Jessica’s choices and evaluate each one.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Read John’s story on Textbook page 174.</a:t>
            </a:r>
          </a:p>
          <a:p>
            <a:pPr lvl="0"/>
            <a:r>
              <a:rPr lang="en-US" sz="2000" dirty="0">
                <a:solidFill>
                  <a:schemeClr val="tx2"/>
                </a:solidFill>
              </a:rPr>
              <a:t>Activity 174: Fill out the chart and answer the question.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926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vs. Short-Term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Short-Term	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Long-Term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Essential to your happiness right now; </a:t>
            </a:r>
            <a:r>
              <a:rPr lang="en-US" sz="3200" u="sng" dirty="0">
                <a:solidFill>
                  <a:schemeClr val="tx2"/>
                </a:solidFill>
              </a:rPr>
              <a:t>immediate gratification.</a:t>
            </a: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</a:endParaRPr>
          </a:p>
          <a:p>
            <a:endParaRPr lang="en-US" sz="3200" dirty="0">
              <a:solidFill>
                <a:schemeClr val="tx2"/>
              </a:solidFill>
            </a:endParaRPr>
          </a:p>
          <a:p>
            <a:endParaRPr lang="en-US" sz="3200" dirty="0">
              <a:solidFill>
                <a:schemeClr val="tx2"/>
              </a:solidFill>
            </a:endParaRPr>
          </a:p>
          <a:p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Will be reached in the future. </a:t>
            </a:r>
          </a:p>
          <a:p>
            <a:r>
              <a:rPr lang="en-US" sz="3200" dirty="0">
                <a:solidFill>
                  <a:schemeClr val="tx2"/>
                </a:solidFill>
              </a:rPr>
              <a:t>Not to experience the rewards for </a:t>
            </a:r>
            <a:r>
              <a:rPr lang="en-US" sz="3200" u="sng" dirty="0">
                <a:solidFill>
                  <a:schemeClr val="tx2"/>
                </a:solidFill>
              </a:rPr>
              <a:t>years.</a:t>
            </a:r>
          </a:p>
          <a:p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655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Comprehensive Decision Making Model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Define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004080"/>
                </a:solidFill>
              </a:rPr>
              <a:t>your goal.</a:t>
            </a:r>
          </a:p>
          <a:p>
            <a:r>
              <a:rPr lang="en-US" sz="3000" dirty="0">
                <a:solidFill>
                  <a:srgbClr val="00B050"/>
                </a:solidFill>
              </a:rPr>
              <a:t>State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004080"/>
                </a:solidFill>
              </a:rPr>
              <a:t>the decision to be made.</a:t>
            </a:r>
          </a:p>
          <a:p>
            <a:r>
              <a:rPr lang="en-US" sz="3000" dirty="0">
                <a:solidFill>
                  <a:srgbClr val="7030A0"/>
                </a:solidFill>
              </a:rPr>
              <a:t>Analyze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004080"/>
                </a:solidFill>
              </a:rPr>
              <a:t>your resources.</a:t>
            </a:r>
          </a:p>
          <a:p>
            <a:r>
              <a:rPr lang="en-US" sz="3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Analyze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004080"/>
                </a:solidFill>
              </a:rPr>
              <a:t>your wants and needs.</a:t>
            </a:r>
          </a:p>
          <a:p>
            <a:r>
              <a:rPr lang="en-US" sz="3000" dirty="0">
                <a:solidFill>
                  <a:srgbClr val="FF33CC"/>
                </a:solidFill>
              </a:rPr>
              <a:t>Identify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004080"/>
                </a:solidFill>
              </a:rPr>
              <a:t>your choices.</a:t>
            </a:r>
          </a:p>
          <a:p>
            <a:r>
              <a:rPr lang="en-US" sz="3000" dirty="0">
                <a:solidFill>
                  <a:srgbClr val="0070C0"/>
                </a:solidFill>
              </a:rPr>
              <a:t>Gather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004080"/>
                </a:solidFill>
              </a:rPr>
              <a:t>information.</a:t>
            </a:r>
          </a:p>
          <a:p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Evaluate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004080"/>
                </a:solidFill>
              </a:rPr>
              <a:t>your choices.</a:t>
            </a:r>
          </a:p>
          <a:p>
            <a:r>
              <a:rPr lang="en-US" sz="3000" dirty="0">
                <a:solidFill>
                  <a:schemeClr val="accent5">
                    <a:lumMod val="75000"/>
                  </a:schemeClr>
                </a:solidFill>
              </a:rPr>
              <a:t>Make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004080"/>
                </a:solidFill>
              </a:rPr>
              <a:t>your decision.</a:t>
            </a:r>
          </a:p>
        </p:txBody>
      </p:sp>
    </p:spTree>
    <p:extLst>
      <p:ext uri="{BB962C8B-B14F-4D97-AF65-F5344CB8AC3E}">
        <p14:creationId xmlns:p14="http://schemas.microsoft.com/office/powerpoint/2010/main" val="274703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Gloria’s Chart: Textbook pg. 176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Evaluate Gloria’s chart.  What choice would you make if you were Gloria?</a:t>
            </a:r>
          </a:p>
          <a:p>
            <a:r>
              <a:rPr lang="en-US" sz="3600" dirty="0">
                <a:solidFill>
                  <a:schemeClr val="tx2"/>
                </a:solidFill>
              </a:rPr>
              <a:t>Write your answer on Activity 176.</a:t>
            </a:r>
          </a:p>
          <a:p>
            <a:pPr>
              <a:buNone/>
            </a:pPr>
            <a:endParaRPr lang="en-US" sz="3600" dirty="0">
              <a:solidFill>
                <a:schemeClr val="tx2"/>
              </a:solidFill>
            </a:endParaRP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382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Activity 177: Decision-Making Rubric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u="sng" dirty="0">
                <a:solidFill>
                  <a:schemeClr val="tx2"/>
                </a:solidFill>
              </a:rPr>
              <a:t>Your Goal: </a:t>
            </a:r>
            <a:r>
              <a:rPr lang="en-US" sz="2400" dirty="0">
                <a:solidFill>
                  <a:schemeClr val="tx2"/>
                </a:solidFill>
              </a:rPr>
              <a:t>To identify a career that you would find most interesting.</a:t>
            </a:r>
          </a:p>
          <a:p>
            <a:r>
              <a:rPr lang="en-US" sz="2400" b="1" u="sng" dirty="0">
                <a:solidFill>
                  <a:schemeClr val="tx2"/>
                </a:solidFill>
              </a:rPr>
              <a:t>Decision to be made: </a:t>
            </a:r>
            <a:r>
              <a:rPr lang="en-US" sz="2400" dirty="0">
                <a:solidFill>
                  <a:schemeClr val="tx2"/>
                </a:solidFill>
              </a:rPr>
              <a:t>Which career you would find most satisfying.</a:t>
            </a:r>
          </a:p>
          <a:p>
            <a:r>
              <a:rPr lang="en-US" sz="2400" dirty="0">
                <a:solidFill>
                  <a:schemeClr val="tx2"/>
                </a:solidFill>
              </a:rPr>
              <a:t>What are the resources you need to make your decision?</a:t>
            </a:r>
          </a:p>
          <a:p>
            <a:r>
              <a:rPr lang="en-US" sz="2400" dirty="0">
                <a:solidFill>
                  <a:schemeClr val="tx2"/>
                </a:solidFill>
              </a:rPr>
              <a:t>What are your wants and needs?</a:t>
            </a:r>
          </a:p>
          <a:p>
            <a:r>
              <a:rPr lang="en-US" sz="2400" dirty="0">
                <a:solidFill>
                  <a:schemeClr val="tx2"/>
                </a:solidFill>
              </a:rPr>
              <a:t>Any other information needed?</a:t>
            </a:r>
          </a:p>
          <a:p>
            <a:r>
              <a:rPr lang="en-US" sz="2400" dirty="0">
                <a:solidFill>
                  <a:schemeClr val="tx2"/>
                </a:solidFill>
              </a:rPr>
              <a:t>Activity 177 </a:t>
            </a:r>
          </a:p>
          <a:p>
            <a:r>
              <a:rPr lang="en-US" sz="2400" dirty="0">
                <a:solidFill>
                  <a:schemeClr val="tx2"/>
                </a:solidFill>
              </a:rPr>
              <a:t>Make your choice: ______________</a:t>
            </a:r>
          </a:p>
          <a:p>
            <a:r>
              <a:rPr lang="en-US" sz="2400" dirty="0">
                <a:solidFill>
                  <a:schemeClr val="tx2"/>
                </a:solidFill>
              </a:rPr>
              <a:t>How realistic is your choice? ______________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83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Movie Time!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hlinkClick r:id="rId2"/>
              </a:rPr>
              <a:t>Robert Frost: “The Road Not Taken.”</a:t>
            </a:r>
            <a:endParaRPr lang="en-US" sz="3600" dirty="0"/>
          </a:p>
          <a:p>
            <a:pPr marL="0" indent="0">
              <a:buNone/>
            </a:pP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09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Decision Making Process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u="sng" dirty="0">
                <a:solidFill>
                  <a:schemeClr val="tx2"/>
                </a:solidFill>
              </a:rPr>
              <a:t>Objective: </a:t>
            </a:r>
          </a:p>
          <a:p>
            <a:r>
              <a:rPr lang="en-US" sz="3200" dirty="0">
                <a:solidFill>
                  <a:schemeClr val="tx2"/>
                </a:solidFill>
              </a:rPr>
              <a:t>To help students understand the importance of reflective decision making and learn how to use the Decision-Making Rubric Graphic Organizer </a:t>
            </a: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</a:endParaRPr>
          </a:p>
          <a:p>
            <a:endParaRPr lang="en-US" sz="2800" dirty="0"/>
          </a:p>
          <a:p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u="sng" dirty="0">
                <a:solidFill>
                  <a:schemeClr val="tx2"/>
                </a:solidFill>
              </a:rPr>
              <a:t>Choice</a:t>
            </a:r>
            <a:r>
              <a:rPr lang="en-US" sz="4400" dirty="0">
                <a:solidFill>
                  <a:schemeClr val="tx2"/>
                </a:solidFill>
              </a:rPr>
              <a:t>, not chance determines destiny.</a:t>
            </a:r>
          </a:p>
          <a:p>
            <a:pPr lvl="8"/>
            <a:r>
              <a:rPr lang="en-US" sz="4400" dirty="0">
                <a:solidFill>
                  <a:schemeClr val="tx2"/>
                </a:solidFill>
              </a:rPr>
              <a:t>Anonymous</a:t>
            </a:r>
          </a:p>
        </p:txBody>
      </p:sp>
    </p:spTree>
    <p:extLst>
      <p:ext uri="{BB962C8B-B14F-4D97-AF65-F5344CB8AC3E}">
        <p14:creationId xmlns:p14="http://schemas.microsoft.com/office/powerpoint/2010/main" val="714099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400" dirty="0">
                <a:solidFill>
                  <a:schemeClr val="tx2"/>
                </a:solidFill>
              </a:rPr>
              <a:t>No trumpets sound when the </a:t>
            </a:r>
            <a:r>
              <a:rPr lang="en-US" sz="4400" b="1" u="sng" dirty="0">
                <a:solidFill>
                  <a:schemeClr val="tx2"/>
                </a:solidFill>
              </a:rPr>
              <a:t>important decisions</a:t>
            </a:r>
            <a:r>
              <a:rPr lang="en-US" sz="4400" dirty="0">
                <a:solidFill>
                  <a:schemeClr val="tx2"/>
                </a:solidFill>
              </a:rPr>
              <a:t> of our life are made.  </a:t>
            </a:r>
          </a:p>
          <a:p>
            <a:pPr>
              <a:buNone/>
            </a:pPr>
            <a:r>
              <a:rPr lang="en-US" sz="4400" dirty="0">
                <a:solidFill>
                  <a:schemeClr val="tx2"/>
                </a:solidFill>
              </a:rPr>
              <a:t>     </a:t>
            </a:r>
            <a:r>
              <a:rPr lang="en-US" sz="4400" b="1" u="sng" dirty="0">
                <a:solidFill>
                  <a:schemeClr val="tx2"/>
                </a:solidFill>
              </a:rPr>
              <a:t>Destiny is made known silently.</a:t>
            </a:r>
          </a:p>
          <a:p>
            <a:pPr>
              <a:buNone/>
            </a:pPr>
            <a:endParaRPr lang="en-US" sz="44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4400" dirty="0">
                <a:solidFill>
                  <a:schemeClr val="tx2"/>
                </a:solidFill>
              </a:rPr>
              <a:t>	                    </a:t>
            </a:r>
            <a:r>
              <a:rPr lang="en-US" sz="4400" dirty="0" smtClean="0">
                <a:solidFill>
                  <a:schemeClr val="tx2"/>
                </a:solidFill>
              </a:rPr>
              <a:t>Agnes </a:t>
            </a:r>
            <a:r>
              <a:rPr lang="en-US" sz="4400" dirty="0">
                <a:solidFill>
                  <a:schemeClr val="tx2"/>
                </a:solidFill>
              </a:rPr>
              <a:t>De Mill</a:t>
            </a:r>
          </a:p>
        </p:txBody>
      </p:sp>
    </p:spTree>
    <p:extLst>
      <p:ext uri="{BB962C8B-B14F-4D97-AF65-F5344CB8AC3E}">
        <p14:creationId xmlns:p14="http://schemas.microsoft.com/office/powerpoint/2010/main" val="3719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Decision Making Process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rgbClr val="004080"/>
                </a:solidFill>
              </a:rPr>
              <a:t>Let’s review a easy decision.</a:t>
            </a:r>
          </a:p>
          <a:p>
            <a:r>
              <a:rPr lang="en-US" sz="2000" dirty="0">
                <a:solidFill>
                  <a:srgbClr val="004080"/>
                </a:solidFill>
              </a:rPr>
              <a:t>What to wear to school?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First</a:t>
            </a:r>
            <a:r>
              <a:rPr lang="en-US" sz="2000" dirty="0">
                <a:solidFill>
                  <a:srgbClr val="004080"/>
                </a:solidFill>
              </a:rPr>
              <a:t>: You think about your image or what you would like your image to be.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Second</a:t>
            </a:r>
            <a:r>
              <a:rPr lang="en-US" sz="2000" dirty="0">
                <a:solidFill>
                  <a:srgbClr val="004080"/>
                </a:solidFill>
              </a:rPr>
              <a:t>: Consider your choices – the clothes you have or your budget for buying anything new.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Third</a:t>
            </a:r>
            <a:r>
              <a:rPr lang="en-US" sz="2000" dirty="0">
                <a:solidFill>
                  <a:srgbClr val="004080"/>
                </a:solidFill>
              </a:rPr>
              <a:t>: Rule out certain items, like a unattractive shirt or shoes.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Fourth</a:t>
            </a:r>
            <a:r>
              <a:rPr lang="en-US" sz="2000" dirty="0">
                <a:solidFill>
                  <a:srgbClr val="004080"/>
                </a:solidFill>
              </a:rPr>
              <a:t>:  You will think about what </a:t>
            </a:r>
            <a:r>
              <a:rPr lang="en-US" sz="2000" i="1" dirty="0">
                <a:solidFill>
                  <a:srgbClr val="004080"/>
                </a:solidFill>
              </a:rPr>
              <a:t>other</a:t>
            </a:r>
            <a:r>
              <a:rPr lang="en-US" sz="2000" dirty="0">
                <a:solidFill>
                  <a:srgbClr val="004080"/>
                </a:solidFill>
              </a:rPr>
              <a:t> people wear. 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Fifth</a:t>
            </a:r>
            <a:r>
              <a:rPr lang="en-US" sz="2000" dirty="0">
                <a:solidFill>
                  <a:srgbClr val="004080"/>
                </a:solidFill>
              </a:rPr>
              <a:t>: Evaluate your choices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Finally</a:t>
            </a:r>
            <a:r>
              <a:rPr lang="en-US" sz="2000" dirty="0">
                <a:solidFill>
                  <a:srgbClr val="004080"/>
                </a:solidFill>
              </a:rPr>
              <a:t>: Make your decision and consider  which outfit most fits your goal. </a:t>
            </a:r>
          </a:p>
        </p:txBody>
      </p:sp>
    </p:spTree>
    <p:extLst>
      <p:ext uri="{BB962C8B-B14F-4D97-AF65-F5344CB8AC3E}">
        <p14:creationId xmlns:p14="http://schemas.microsoft.com/office/powerpoint/2010/main" val="238286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Activity 170: Identifying Choices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Textbook reading page 170.</a:t>
            </a:r>
          </a:p>
          <a:p>
            <a:r>
              <a:rPr lang="en-US" sz="2400" dirty="0">
                <a:solidFill>
                  <a:schemeClr val="tx2"/>
                </a:solidFill>
              </a:rPr>
              <a:t>Activity 170: 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List two of Joyce’s goals.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What is Joyce’s long-term goal?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What are the options she must choose from now that will effect her long-term goal? 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1.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2.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3.</a:t>
            </a:r>
          </a:p>
          <a:p>
            <a:pPr lvl="1"/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Activity 171: Gathering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3200" dirty="0" smtClean="0">
              <a:solidFill>
                <a:schemeClr val="tx2"/>
              </a:solidFill>
            </a:endParaRPr>
          </a:p>
          <a:p>
            <a:r>
              <a:rPr lang="en-US" sz="3200" dirty="0">
                <a:solidFill>
                  <a:schemeClr val="tx2"/>
                </a:solidFill>
              </a:rPr>
              <a:t>Textbook reading page 171.</a:t>
            </a:r>
          </a:p>
          <a:p>
            <a:r>
              <a:rPr lang="en-US" sz="3200" dirty="0">
                <a:solidFill>
                  <a:schemeClr val="tx2"/>
                </a:solidFill>
              </a:rPr>
              <a:t>Activity 171: Can you list some other information that would be helpful to Joyce as she weighs her alternatives? </a:t>
            </a:r>
          </a:p>
          <a:p>
            <a:pPr lvl="1"/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238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Activity 172: Evaluating Choices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After listing your alternatives and learned as much as you can about them, you are ready to </a:t>
            </a:r>
            <a:r>
              <a:rPr lang="en-US" sz="2400" i="1" dirty="0">
                <a:solidFill>
                  <a:schemeClr val="tx2"/>
                </a:solidFill>
              </a:rPr>
              <a:t>evaluate</a:t>
            </a:r>
            <a:r>
              <a:rPr lang="en-US" sz="2400" dirty="0">
                <a:solidFill>
                  <a:schemeClr val="tx2"/>
                </a:solidFill>
              </a:rPr>
              <a:t> your choices.</a:t>
            </a:r>
          </a:p>
          <a:p>
            <a:r>
              <a:rPr lang="en-US" sz="2400" dirty="0">
                <a:solidFill>
                  <a:schemeClr val="tx2"/>
                </a:solidFill>
              </a:rPr>
              <a:t>Using a pros vs. cons approach is best.</a:t>
            </a:r>
          </a:p>
          <a:p>
            <a:r>
              <a:rPr lang="en-US" sz="2400" dirty="0">
                <a:solidFill>
                  <a:schemeClr val="tx2"/>
                </a:solidFill>
              </a:rPr>
              <a:t>You must also judge how likely each alternative is to be successful or get what you want.</a:t>
            </a:r>
          </a:p>
          <a:p>
            <a:r>
              <a:rPr lang="en-US" sz="2400" dirty="0">
                <a:solidFill>
                  <a:schemeClr val="tx2"/>
                </a:solidFill>
              </a:rPr>
              <a:t>Be careful not to be biased towards the choice you think is most appropriate for you!</a:t>
            </a:r>
          </a:p>
          <a:p>
            <a:r>
              <a:rPr lang="en-US" sz="2400" dirty="0">
                <a:solidFill>
                  <a:schemeClr val="tx2"/>
                </a:solidFill>
              </a:rPr>
              <a:t>Be honest in your evaluations!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  <a:p>
            <a:pPr lvl="1"/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231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Activity 172: Evaluating Choices 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This is the time to consider your feelings about your choices.</a:t>
            </a:r>
          </a:p>
          <a:p>
            <a:r>
              <a:rPr lang="en-US" sz="2400" dirty="0">
                <a:solidFill>
                  <a:schemeClr val="tx2"/>
                </a:solidFill>
              </a:rPr>
              <a:t>Using your research, does your intuition tell you that one course is most suitable for you?</a:t>
            </a:r>
          </a:p>
          <a:p>
            <a:r>
              <a:rPr lang="en-US" sz="2400" dirty="0">
                <a:solidFill>
                  <a:schemeClr val="tx2"/>
                </a:solidFill>
              </a:rPr>
              <a:t>There is no guarantee that your decision will make you successful.</a:t>
            </a:r>
          </a:p>
          <a:p>
            <a:r>
              <a:rPr lang="en-US" sz="2400" dirty="0">
                <a:solidFill>
                  <a:schemeClr val="tx2"/>
                </a:solidFill>
              </a:rPr>
              <a:t>Keeping your goals and values in mind, you can be confident of making a good decision most of the time.</a:t>
            </a:r>
          </a:p>
          <a:p>
            <a:r>
              <a:rPr lang="en-US" sz="2400" dirty="0">
                <a:solidFill>
                  <a:schemeClr val="tx2"/>
                </a:solidFill>
              </a:rPr>
              <a:t>Complete the pros and cons of Joyce not working at all and her probability of her success.  Place your answers on Activity 172.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  <a:p>
            <a:pPr lvl="1"/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42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1748</TotalTime>
  <Words>673</Words>
  <Application>Microsoft Macintosh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Warm Up: Decision Making</vt:lpstr>
      <vt:lpstr>Decision Making Process</vt:lpstr>
      <vt:lpstr>PowerPoint Presentation</vt:lpstr>
      <vt:lpstr>PowerPoint Presentation</vt:lpstr>
      <vt:lpstr>Decision Making Process</vt:lpstr>
      <vt:lpstr>Activity 170: Identifying Choices</vt:lpstr>
      <vt:lpstr>Activity 171: Gathering Information</vt:lpstr>
      <vt:lpstr>Activity 172: Evaluating Choices</vt:lpstr>
      <vt:lpstr>Activity 172: Evaluating Choices Continued</vt:lpstr>
      <vt:lpstr>Jessica &amp; John’s Story (Optional)</vt:lpstr>
      <vt:lpstr>Long-Term vs. Short-Term</vt:lpstr>
      <vt:lpstr>Comprehensive Decision Making Model</vt:lpstr>
      <vt:lpstr>Gloria’s Chart: Textbook pg. 176</vt:lpstr>
      <vt:lpstr>Activity 177: Decision-Making Rubric</vt:lpstr>
      <vt:lpstr>Movie Time!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171</cp:revision>
  <dcterms:created xsi:type="dcterms:W3CDTF">2019-07-07T21:23:27Z</dcterms:created>
  <dcterms:modified xsi:type="dcterms:W3CDTF">2019-07-28T21:05:41Z</dcterms:modified>
</cp:coreProperties>
</file>